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32399288" cy="43200638"/>
  <p:notesSz cx="6858000" cy="9144000"/>
  <p:defaultTextStyle>
    <a:defPPr>
      <a:defRPr lang="th-TH"/>
    </a:defPPr>
    <a:lvl1pPr marL="0" algn="l" defTabSz="3628796" rtl="0" eaLnBrk="1" latinLnBrk="0" hangingPunct="1">
      <a:defRPr sz="11112" kern="1200">
        <a:solidFill>
          <a:schemeClr val="tx1"/>
        </a:solidFill>
        <a:latin typeface="+mn-lt"/>
        <a:ea typeface="+mn-ea"/>
        <a:cs typeface="+mn-cs"/>
      </a:defRPr>
    </a:lvl1pPr>
    <a:lvl2pPr marL="1814398" algn="l" defTabSz="3628796" rtl="0" eaLnBrk="1" latinLnBrk="0" hangingPunct="1">
      <a:defRPr sz="11112" kern="1200">
        <a:solidFill>
          <a:schemeClr val="tx1"/>
        </a:solidFill>
        <a:latin typeface="+mn-lt"/>
        <a:ea typeface="+mn-ea"/>
        <a:cs typeface="+mn-cs"/>
      </a:defRPr>
    </a:lvl2pPr>
    <a:lvl3pPr marL="3628796" algn="l" defTabSz="3628796" rtl="0" eaLnBrk="1" latinLnBrk="0" hangingPunct="1">
      <a:defRPr sz="11112" kern="1200">
        <a:solidFill>
          <a:schemeClr val="tx1"/>
        </a:solidFill>
        <a:latin typeface="+mn-lt"/>
        <a:ea typeface="+mn-ea"/>
        <a:cs typeface="+mn-cs"/>
      </a:defRPr>
    </a:lvl3pPr>
    <a:lvl4pPr marL="5443195" algn="l" defTabSz="3628796" rtl="0" eaLnBrk="1" latinLnBrk="0" hangingPunct="1">
      <a:defRPr sz="11112" kern="1200">
        <a:solidFill>
          <a:schemeClr val="tx1"/>
        </a:solidFill>
        <a:latin typeface="+mn-lt"/>
        <a:ea typeface="+mn-ea"/>
        <a:cs typeface="+mn-cs"/>
      </a:defRPr>
    </a:lvl4pPr>
    <a:lvl5pPr marL="7257593" algn="l" defTabSz="3628796" rtl="0" eaLnBrk="1" latinLnBrk="0" hangingPunct="1">
      <a:defRPr sz="11112" kern="1200">
        <a:solidFill>
          <a:schemeClr val="tx1"/>
        </a:solidFill>
        <a:latin typeface="+mn-lt"/>
        <a:ea typeface="+mn-ea"/>
        <a:cs typeface="+mn-cs"/>
      </a:defRPr>
    </a:lvl5pPr>
    <a:lvl6pPr marL="9071991" algn="l" defTabSz="3628796" rtl="0" eaLnBrk="1" latinLnBrk="0" hangingPunct="1">
      <a:defRPr sz="11112" kern="1200">
        <a:solidFill>
          <a:schemeClr val="tx1"/>
        </a:solidFill>
        <a:latin typeface="+mn-lt"/>
        <a:ea typeface="+mn-ea"/>
        <a:cs typeface="+mn-cs"/>
      </a:defRPr>
    </a:lvl6pPr>
    <a:lvl7pPr marL="10886389" algn="l" defTabSz="3628796" rtl="0" eaLnBrk="1" latinLnBrk="0" hangingPunct="1">
      <a:defRPr sz="11112" kern="1200">
        <a:solidFill>
          <a:schemeClr val="tx1"/>
        </a:solidFill>
        <a:latin typeface="+mn-lt"/>
        <a:ea typeface="+mn-ea"/>
        <a:cs typeface="+mn-cs"/>
      </a:defRPr>
    </a:lvl7pPr>
    <a:lvl8pPr marL="12700787" algn="l" defTabSz="3628796" rtl="0" eaLnBrk="1" latinLnBrk="0" hangingPunct="1">
      <a:defRPr sz="11112" kern="1200">
        <a:solidFill>
          <a:schemeClr val="tx1"/>
        </a:solidFill>
        <a:latin typeface="+mn-lt"/>
        <a:ea typeface="+mn-ea"/>
        <a:cs typeface="+mn-cs"/>
      </a:defRPr>
    </a:lvl8pPr>
    <a:lvl9pPr marL="14515186" algn="l" defTabSz="3628796" rtl="0" eaLnBrk="1" latinLnBrk="0" hangingPunct="1">
      <a:defRPr sz="1111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25" d="100"/>
          <a:sy n="25" d="100"/>
        </p:scale>
        <p:origin x="1229" y="-14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9947" y="7070108"/>
            <a:ext cx="27539395" cy="15040222"/>
          </a:xfrm>
        </p:spPr>
        <p:txBody>
          <a:bodyPr anchor="b"/>
          <a:lstStyle>
            <a:lvl1pPr algn="ctr">
              <a:defRPr sz="21259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9911" y="22690338"/>
            <a:ext cx="24299466" cy="10430151"/>
          </a:xfrm>
        </p:spPr>
        <p:txBody>
          <a:bodyPr/>
          <a:lstStyle>
            <a:lvl1pPr marL="0" indent="0" algn="ctr">
              <a:buNone/>
              <a:defRPr sz="8504"/>
            </a:lvl1pPr>
            <a:lvl2pPr marL="1619951" indent="0" algn="ctr">
              <a:buNone/>
              <a:defRPr sz="7086"/>
            </a:lvl2pPr>
            <a:lvl3pPr marL="3239902" indent="0" algn="ctr">
              <a:buNone/>
              <a:defRPr sz="6378"/>
            </a:lvl3pPr>
            <a:lvl4pPr marL="4859853" indent="0" algn="ctr">
              <a:buNone/>
              <a:defRPr sz="5669"/>
            </a:lvl4pPr>
            <a:lvl5pPr marL="6479804" indent="0" algn="ctr">
              <a:buNone/>
              <a:defRPr sz="5669"/>
            </a:lvl5pPr>
            <a:lvl6pPr marL="8099755" indent="0" algn="ctr">
              <a:buNone/>
              <a:defRPr sz="5669"/>
            </a:lvl6pPr>
            <a:lvl7pPr marL="9719706" indent="0" algn="ctr">
              <a:buNone/>
              <a:defRPr sz="5669"/>
            </a:lvl7pPr>
            <a:lvl8pPr marL="11339657" indent="0" algn="ctr">
              <a:buNone/>
              <a:defRPr sz="5669"/>
            </a:lvl8pPr>
            <a:lvl9pPr marL="12959608" indent="0" algn="ctr">
              <a:buNone/>
              <a:defRPr sz="5669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19AC-FCB1-400B-AB5F-FEE9A85EB3A5}" type="datetimeFigureOut">
              <a:rPr lang="th-TH" smtClean="0"/>
              <a:t>23/04/64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0462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19AC-FCB1-400B-AB5F-FEE9A85EB3A5}" type="datetimeFigureOut">
              <a:rPr lang="th-TH" smtClean="0"/>
              <a:t>23/04/64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02014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185742" y="2300034"/>
            <a:ext cx="6986096" cy="36610544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27453" y="2300034"/>
            <a:ext cx="20553298" cy="36610544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19AC-FCB1-400B-AB5F-FEE9A85EB3A5}" type="datetimeFigureOut">
              <a:rPr lang="th-TH" smtClean="0"/>
              <a:t>23/04/64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9307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19AC-FCB1-400B-AB5F-FEE9A85EB3A5}" type="datetimeFigureOut">
              <a:rPr lang="th-TH" smtClean="0"/>
              <a:t>23/04/64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42132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0578" y="10770172"/>
            <a:ext cx="27944386" cy="17970262"/>
          </a:xfrm>
        </p:spPr>
        <p:txBody>
          <a:bodyPr anchor="b"/>
          <a:lstStyle>
            <a:lvl1pPr>
              <a:defRPr sz="21259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0578" y="28910440"/>
            <a:ext cx="27944386" cy="9450136"/>
          </a:xfrm>
        </p:spPr>
        <p:txBody>
          <a:bodyPr/>
          <a:lstStyle>
            <a:lvl1pPr marL="0" indent="0">
              <a:buNone/>
              <a:defRPr sz="8504">
                <a:solidFill>
                  <a:schemeClr val="tx1"/>
                </a:solidFill>
              </a:defRPr>
            </a:lvl1pPr>
            <a:lvl2pPr marL="1619951" indent="0">
              <a:buNone/>
              <a:defRPr sz="7086">
                <a:solidFill>
                  <a:schemeClr val="tx1">
                    <a:tint val="75000"/>
                  </a:schemeClr>
                </a:solidFill>
              </a:defRPr>
            </a:lvl2pPr>
            <a:lvl3pPr marL="3239902" indent="0">
              <a:buNone/>
              <a:defRPr sz="6378">
                <a:solidFill>
                  <a:schemeClr val="tx1">
                    <a:tint val="75000"/>
                  </a:schemeClr>
                </a:solidFill>
              </a:defRPr>
            </a:lvl3pPr>
            <a:lvl4pPr marL="4859853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4pPr>
            <a:lvl5pPr marL="6479804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5pPr>
            <a:lvl6pPr marL="8099755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6pPr>
            <a:lvl7pPr marL="9719706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7pPr>
            <a:lvl8pPr marL="11339657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8pPr>
            <a:lvl9pPr marL="12959608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19AC-FCB1-400B-AB5F-FEE9A85EB3A5}" type="datetimeFigureOut">
              <a:rPr lang="th-TH" smtClean="0"/>
              <a:t>23/04/64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3645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7451" y="11500170"/>
            <a:ext cx="13769697" cy="2741040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02140" y="11500170"/>
            <a:ext cx="13769697" cy="2741040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19AC-FCB1-400B-AB5F-FEE9A85EB3A5}" type="datetimeFigureOut">
              <a:rPr lang="th-TH" smtClean="0"/>
              <a:t>23/04/64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8330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300044"/>
            <a:ext cx="27944386" cy="8350126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675" y="10590160"/>
            <a:ext cx="13706415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675" y="15780233"/>
            <a:ext cx="13706415" cy="23210346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402142" y="10590160"/>
            <a:ext cx="13773917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402142" y="15780233"/>
            <a:ext cx="13773917" cy="23210346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19AC-FCB1-400B-AB5F-FEE9A85EB3A5}" type="datetimeFigureOut">
              <a:rPr lang="th-TH" smtClean="0"/>
              <a:t>23/04/64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5569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19AC-FCB1-400B-AB5F-FEE9A85EB3A5}" type="datetimeFigureOut">
              <a:rPr lang="th-TH" smtClean="0"/>
              <a:t>23/04/64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1197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19AC-FCB1-400B-AB5F-FEE9A85EB3A5}" type="datetimeFigureOut">
              <a:rPr lang="th-TH" smtClean="0"/>
              <a:t>23/04/64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73592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73917" y="6220102"/>
            <a:ext cx="16402140" cy="30700453"/>
          </a:xfrm>
        </p:spPr>
        <p:txBody>
          <a:bodyPr/>
          <a:lstStyle>
            <a:lvl1pPr>
              <a:defRPr sz="11338"/>
            </a:lvl1pPr>
            <a:lvl2pPr>
              <a:defRPr sz="9921"/>
            </a:lvl2pPr>
            <a:lvl3pPr>
              <a:defRPr sz="8504"/>
            </a:lvl3pPr>
            <a:lvl4pPr>
              <a:defRPr sz="7086"/>
            </a:lvl4pPr>
            <a:lvl5pPr>
              <a:defRPr sz="7086"/>
            </a:lvl5pPr>
            <a:lvl6pPr>
              <a:defRPr sz="7086"/>
            </a:lvl6pPr>
            <a:lvl7pPr>
              <a:defRPr sz="7086"/>
            </a:lvl7pPr>
            <a:lvl8pPr>
              <a:defRPr sz="7086"/>
            </a:lvl8pPr>
            <a:lvl9pPr>
              <a:defRPr sz="7086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19AC-FCB1-400B-AB5F-FEE9A85EB3A5}" type="datetimeFigureOut">
              <a:rPr lang="th-TH" smtClean="0"/>
              <a:t>23/04/64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80543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73917" y="6220102"/>
            <a:ext cx="16402140" cy="30700453"/>
          </a:xfrm>
        </p:spPr>
        <p:txBody>
          <a:bodyPr anchor="t"/>
          <a:lstStyle>
            <a:lvl1pPr marL="0" indent="0">
              <a:buNone/>
              <a:defRPr sz="11338"/>
            </a:lvl1pPr>
            <a:lvl2pPr marL="1619951" indent="0">
              <a:buNone/>
              <a:defRPr sz="9921"/>
            </a:lvl2pPr>
            <a:lvl3pPr marL="3239902" indent="0">
              <a:buNone/>
              <a:defRPr sz="8504"/>
            </a:lvl3pPr>
            <a:lvl4pPr marL="4859853" indent="0">
              <a:buNone/>
              <a:defRPr sz="7086"/>
            </a:lvl4pPr>
            <a:lvl5pPr marL="6479804" indent="0">
              <a:buNone/>
              <a:defRPr sz="7086"/>
            </a:lvl5pPr>
            <a:lvl6pPr marL="8099755" indent="0">
              <a:buNone/>
              <a:defRPr sz="7086"/>
            </a:lvl6pPr>
            <a:lvl7pPr marL="9719706" indent="0">
              <a:buNone/>
              <a:defRPr sz="7086"/>
            </a:lvl7pPr>
            <a:lvl8pPr marL="11339657" indent="0">
              <a:buNone/>
              <a:defRPr sz="7086"/>
            </a:lvl8pPr>
            <a:lvl9pPr marL="12959608" indent="0">
              <a:buNone/>
              <a:defRPr sz="7086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19AC-FCB1-400B-AB5F-FEE9A85EB3A5}" type="datetimeFigureOut">
              <a:rPr lang="th-TH" smtClean="0"/>
              <a:t>23/04/64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89468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27451" y="2300044"/>
            <a:ext cx="27944386" cy="8350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27451" y="11500170"/>
            <a:ext cx="27944386" cy="27410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D19AC-FCB1-400B-AB5F-FEE9A85EB3A5}" type="datetimeFigureOut">
              <a:rPr lang="th-TH" smtClean="0"/>
              <a:t>23/04/64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77321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239902" rtl="0" eaLnBrk="1" latinLnBrk="0" hangingPunct="1">
        <a:lnSpc>
          <a:spcPct val="90000"/>
        </a:lnSpc>
        <a:spcBef>
          <a:spcPct val="0"/>
        </a:spcBef>
        <a:buNone/>
        <a:defRPr sz="155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09976" indent="-809976" algn="l" defTabSz="3239902" rtl="0" eaLnBrk="1" latinLnBrk="0" hangingPunct="1">
        <a:lnSpc>
          <a:spcPct val="90000"/>
        </a:lnSpc>
        <a:spcBef>
          <a:spcPts val="3543"/>
        </a:spcBef>
        <a:buFont typeface="Arial" panose="020B0604020202020204" pitchFamily="34" charset="0"/>
        <a:buChar char="•"/>
        <a:defRPr sz="9921" kern="1200">
          <a:solidFill>
            <a:schemeClr val="tx1"/>
          </a:solidFill>
          <a:latin typeface="+mn-lt"/>
          <a:ea typeface="+mn-ea"/>
          <a:cs typeface="+mn-cs"/>
        </a:defRPr>
      </a:lvl1pPr>
      <a:lvl2pPr marL="2429927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2pPr>
      <a:lvl3pPr marL="4049878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7086" kern="1200">
          <a:solidFill>
            <a:schemeClr val="tx1"/>
          </a:solidFill>
          <a:latin typeface="+mn-lt"/>
          <a:ea typeface="+mn-ea"/>
          <a:cs typeface="+mn-cs"/>
        </a:defRPr>
      </a:lvl3pPr>
      <a:lvl4pPr marL="5669829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7289780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909731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10529682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2149633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3769584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1pPr>
      <a:lvl2pPr marL="1619951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2pPr>
      <a:lvl3pPr marL="3239902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3pPr>
      <a:lvl4pPr marL="4859853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6479804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099755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9719706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1339657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2959608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jpe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2.jpg"/><Relationship Id="rId10" Type="http://schemas.openxmlformats.org/officeDocument/2006/relationships/image" Target="../media/image7.png"/><Relationship Id="rId4" Type="http://schemas.openxmlformats.org/officeDocument/2006/relationships/image" Target="../media/image3.jpeg"/><Relationship Id="rId9" Type="http://schemas.openxmlformats.org/officeDocument/2006/relationships/image" Target="../media/image6.png"/><Relationship Id="rId1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" y="0"/>
            <a:ext cx="32400339" cy="43200638"/>
          </a:xfrm>
          <a:prstGeom prst="rect">
            <a:avLst/>
          </a:prstGeom>
        </p:spPr>
      </p:pic>
      <p:grpSp>
        <p:nvGrpSpPr>
          <p:cNvPr id="7" name="กลุ่ม 6"/>
          <p:cNvGrpSpPr/>
          <p:nvPr/>
        </p:nvGrpSpPr>
        <p:grpSpPr>
          <a:xfrm>
            <a:off x="1326136" y="10127415"/>
            <a:ext cx="1276302" cy="1194508"/>
            <a:chOff x="1767840" y="11155680"/>
            <a:chExt cx="1493520" cy="1402080"/>
          </a:xfrm>
        </p:grpSpPr>
        <p:sp>
          <p:nvSpPr>
            <p:cNvPr id="5" name="วงรี 4"/>
            <p:cNvSpPr/>
            <p:nvPr/>
          </p:nvSpPr>
          <p:spPr>
            <a:xfrm>
              <a:off x="1767840" y="11155680"/>
              <a:ext cx="1493520" cy="140208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" name="สี่เหลี่ยมผืนผ้า 5"/>
            <p:cNvSpPr/>
            <p:nvPr/>
          </p:nvSpPr>
          <p:spPr>
            <a:xfrm>
              <a:off x="2246738" y="11395046"/>
              <a:ext cx="535723" cy="923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</a:t>
              </a:r>
              <a:endParaRPr lang="th-T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8" name="กล่องข้อความ 7"/>
          <p:cNvSpPr txBox="1"/>
          <p:nvPr/>
        </p:nvSpPr>
        <p:spPr>
          <a:xfrm>
            <a:off x="2815944" y="9408680"/>
            <a:ext cx="2101268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thaiDist"/>
            <a:r>
              <a:rPr lang="th-TH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แผนการใช้ที่ดินระดับ</a:t>
            </a: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ตำบล</a:t>
            </a:r>
          </a:p>
          <a:p>
            <a:pPr algn="thaiDist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เป็น</a:t>
            </a:r>
            <a:r>
              <a:rPr lang="th-TH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แผนระดับแผนปฏิบัติ ที่หวังประโยชน์ให้เกิดการใช้ที่ดินตรงตามศักยภาพของ</a:t>
            </a: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พื้นที่</a:t>
            </a:r>
          </a:p>
          <a:p>
            <a:pPr algn="thaiDist"/>
            <a:r>
              <a:rPr lang="th-TH" sz="6000" b="1" i="0" u="none" strike="noStrike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เพื่อลดต้นทุนและเพิ่มประสิทธิภาพในการใช้ที่ดิน ผลผลิตต่อพื้นที่สูง แข่งขันได้ เป็นแผนที่</a:t>
            </a: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ร่วมกันจัดทำโดยเกษตรกร ชุมชน องค์การบริหารส่วนท้องถิ่น (</a:t>
            </a:r>
            <a:r>
              <a:rPr lang="th-TH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อบต</a:t>
            </a: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. เทศบาลตำบล) และหน่วยราชการในพื้นที่ มีสถานีพัฒนาที่ดินเป็นแกนการจัดทำ กองวิชาการในส่วนกลางสนับสนุนข้อมูล   </a:t>
            </a:r>
            <a:endParaRPr lang="th-TH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14915191" y="13947966"/>
            <a:ext cx="16989668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endParaRPr lang="th-TH" sz="6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  <a:p>
            <a:pPr algn="thaiDist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ประโยชน์</a:t>
            </a:r>
          </a:p>
          <a:p>
            <a:pPr algn="thaiDist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1.เกษตรกรได้ทำการเกษตรทั้งปลูกพืช เลี้ยงสัตว์ เลี้ยงปลา ตรงตามศักยภาพของพื้นที่ หรือปรับเปลี่ยนการผลิตให้เหมาะสมกับตลาด และแรงงานที่มี </a:t>
            </a:r>
          </a:p>
          <a:p>
            <a:pPr algn="thaiDist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2.กรมพัฒนาที่ดิน ใช้เป็นข้อมูล ในการขับเคลื่อนการบริหารจัดการทรัพยากรดินในตำบล การเสนองบประมาณประจำปี ซึ่งมีขอบเขตของพื้นที่ดำเนินการชัดเจน ทำแผนได้ล่วงหน้า </a:t>
            </a:r>
          </a:p>
          <a:p>
            <a:pPr algn="thaiDist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3. </a:t>
            </a:r>
            <a:r>
              <a:rPr lang="th-TH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อบต</a:t>
            </a: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. เทศบาล </a:t>
            </a:r>
            <a:r>
              <a:rPr lang="th-TH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ธกส</a:t>
            </a: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. หน่วยราชการอื่นๆ ใช้เป็นแนวทางพัฒนาพื้นที่ ตามความต้องการของชุมชน และความเร่งด่วนของปัญหา </a:t>
            </a:r>
          </a:p>
          <a:p>
            <a:pPr algn="thaiDist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4. เป็นการดำเนินงานตามที่กำหนดไว้ในแผนปฏิรูปประเทศ </a:t>
            </a:r>
            <a:endParaRPr lang="th-TH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grpSp>
        <p:nvGrpSpPr>
          <p:cNvPr id="11" name="กลุ่ม 10"/>
          <p:cNvGrpSpPr/>
          <p:nvPr/>
        </p:nvGrpSpPr>
        <p:grpSpPr>
          <a:xfrm>
            <a:off x="13374433" y="15273225"/>
            <a:ext cx="1276301" cy="1194508"/>
            <a:chOff x="1767840" y="11155680"/>
            <a:chExt cx="1493520" cy="1402080"/>
          </a:xfrm>
        </p:grpSpPr>
        <p:sp>
          <p:nvSpPr>
            <p:cNvPr id="12" name="วงรี 11"/>
            <p:cNvSpPr/>
            <p:nvPr/>
          </p:nvSpPr>
          <p:spPr>
            <a:xfrm>
              <a:off x="1767840" y="11155680"/>
              <a:ext cx="1493520" cy="140208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" name="สี่เหลี่ยมผืนผ้า 12"/>
            <p:cNvSpPr/>
            <p:nvPr/>
          </p:nvSpPr>
          <p:spPr>
            <a:xfrm>
              <a:off x="2201150" y="11395046"/>
              <a:ext cx="626901" cy="108377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  <a:endParaRPr lang="th-T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7" name="กลุ่ม 16"/>
          <p:cNvGrpSpPr/>
          <p:nvPr/>
        </p:nvGrpSpPr>
        <p:grpSpPr>
          <a:xfrm>
            <a:off x="459082" y="22586046"/>
            <a:ext cx="1276301" cy="1194508"/>
            <a:chOff x="1767840" y="11155680"/>
            <a:chExt cx="1493520" cy="1402080"/>
          </a:xfrm>
        </p:grpSpPr>
        <p:sp>
          <p:nvSpPr>
            <p:cNvPr id="18" name="วงรี 17"/>
            <p:cNvSpPr/>
            <p:nvPr/>
          </p:nvSpPr>
          <p:spPr>
            <a:xfrm>
              <a:off x="1767840" y="11155680"/>
              <a:ext cx="1493520" cy="140208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9" name="สี่เหลี่ยมผืนผ้า 18"/>
            <p:cNvSpPr/>
            <p:nvPr/>
          </p:nvSpPr>
          <p:spPr>
            <a:xfrm>
              <a:off x="2201150" y="11395046"/>
              <a:ext cx="626901" cy="108377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</a:t>
              </a:r>
              <a:endParaRPr lang="th-T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0" name="กล่องข้อความ 19"/>
          <p:cNvSpPr txBox="1"/>
          <p:nvPr/>
        </p:nvSpPr>
        <p:spPr>
          <a:xfrm>
            <a:off x="1664189" y="23076091"/>
            <a:ext cx="1214186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แผนการใช้ที่ดินตำบลจะนำไปสู่การปฏิบัติ</a:t>
            </a:r>
          </a:p>
          <a:p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ผ่านกิจกรรมและการจัดทำคำของบประมาณของ</a:t>
            </a:r>
          </a:p>
          <a:p>
            <a:r>
              <a:rPr lang="th-TH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</a:t>
            </a: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     องค์การบริหารส่วนตำบล</a:t>
            </a:r>
          </a:p>
          <a:p>
            <a:r>
              <a:rPr lang="th-TH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</a:t>
            </a: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     เทศบาลตำบล</a:t>
            </a:r>
          </a:p>
          <a:p>
            <a:r>
              <a:rPr lang="th-TH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</a:t>
            </a: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     สถานีพัฒนาที่ดิน</a:t>
            </a:r>
          </a:p>
          <a:p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      คณะอนุกรรมการพัฒนาการเกษตรจังหวัด</a:t>
            </a:r>
          </a:p>
          <a:p>
            <a:r>
              <a:rPr lang="th-TH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</a:t>
            </a: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     เอกชน</a:t>
            </a:r>
            <a:endParaRPr lang="th-TH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21" name="ยกนูน 20"/>
          <p:cNvSpPr/>
          <p:nvPr/>
        </p:nvSpPr>
        <p:spPr>
          <a:xfrm>
            <a:off x="1664189" y="25338243"/>
            <a:ext cx="375920" cy="365760"/>
          </a:xfrm>
          <a:prstGeom prst="beve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ยกนูน 25"/>
          <p:cNvSpPr/>
          <p:nvPr/>
        </p:nvSpPr>
        <p:spPr>
          <a:xfrm>
            <a:off x="1664189" y="26177385"/>
            <a:ext cx="375920" cy="365760"/>
          </a:xfrm>
          <a:prstGeom prst="beve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ยกนูน 26"/>
          <p:cNvSpPr/>
          <p:nvPr/>
        </p:nvSpPr>
        <p:spPr>
          <a:xfrm>
            <a:off x="1664189" y="27119228"/>
            <a:ext cx="375920" cy="365760"/>
          </a:xfrm>
          <a:prstGeom prst="beve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ยกนูน 27"/>
          <p:cNvSpPr/>
          <p:nvPr/>
        </p:nvSpPr>
        <p:spPr>
          <a:xfrm>
            <a:off x="1664189" y="28061070"/>
            <a:ext cx="375920" cy="365760"/>
          </a:xfrm>
          <a:prstGeom prst="beve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ยกนูน 28"/>
          <p:cNvSpPr/>
          <p:nvPr/>
        </p:nvSpPr>
        <p:spPr>
          <a:xfrm>
            <a:off x="1705132" y="28900212"/>
            <a:ext cx="375920" cy="365760"/>
          </a:xfrm>
          <a:prstGeom prst="beve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8" name="กล่องข้อความ 37"/>
          <p:cNvSpPr txBox="1"/>
          <p:nvPr/>
        </p:nvSpPr>
        <p:spPr>
          <a:xfrm>
            <a:off x="20429471" y="30303679"/>
            <a:ext cx="1255949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เจ้าหน้าที่ของกรมพัฒนาที่ดินในพื้นที่เป็นแกนในการ</a:t>
            </a:r>
          </a:p>
          <a:p>
            <a:pPr algn="thaiDist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จัดทำโดยใช้หลักการมีส่วนร่วมของชุมชนเป็นสำคัญใน</a:t>
            </a:r>
          </a:p>
          <a:p>
            <a:pPr algn="thaiDist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การวางแผนให้สอดคล้องกับความต้องการของเกษตรกร</a:t>
            </a:r>
          </a:p>
          <a:p>
            <a:pPr algn="thaiDist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ชุมชนและศักยภาพของพื้นที่โดยหน่วยงานทางวิชาการ</a:t>
            </a:r>
          </a:p>
          <a:p>
            <a:pPr algn="thaiDist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ในส่วนการในส่วนกลางสนับสนุนข้อมูลพื้นฐาน</a:t>
            </a:r>
            <a:endParaRPr lang="th-TH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grpSp>
        <p:nvGrpSpPr>
          <p:cNvPr id="45" name="กลุ่ม 44"/>
          <p:cNvGrpSpPr/>
          <p:nvPr/>
        </p:nvGrpSpPr>
        <p:grpSpPr>
          <a:xfrm>
            <a:off x="18782881" y="30067448"/>
            <a:ext cx="1276301" cy="1194508"/>
            <a:chOff x="1767840" y="11155680"/>
            <a:chExt cx="1493520" cy="1402080"/>
          </a:xfrm>
        </p:grpSpPr>
        <p:sp>
          <p:nvSpPr>
            <p:cNvPr id="46" name="วงรี 45"/>
            <p:cNvSpPr/>
            <p:nvPr/>
          </p:nvSpPr>
          <p:spPr>
            <a:xfrm>
              <a:off x="1767840" y="11155680"/>
              <a:ext cx="1493520" cy="140208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สี่เหลี่ยมผืนผ้า 46"/>
            <p:cNvSpPr/>
            <p:nvPr/>
          </p:nvSpPr>
          <p:spPr>
            <a:xfrm>
              <a:off x="2201150" y="11395046"/>
              <a:ext cx="626901" cy="108377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4</a:t>
              </a:r>
              <a:endParaRPr lang="th-T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" name="รูปภาพ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64" y="15085841"/>
            <a:ext cx="5121531" cy="7235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095" y="15080165"/>
            <a:ext cx="5176382" cy="7217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205" y="23468912"/>
            <a:ext cx="4356840" cy="61628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9443" y="23468911"/>
            <a:ext cx="4356840" cy="61628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1504" y="36179760"/>
            <a:ext cx="5043154" cy="5232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รูปภาพ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1505" y="34960560"/>
            <a:ext cx="7130935" cy="73558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รูปภาพ 2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328" r="1652" b="2831"/>
          <a:stretch/>
        </p:blipFill>
        <p:spPr>
          <a:xfrm>
            <a:off x="9530080" y="33711662"/>
            <a:ext cx="5813865" cy="59774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382" y="30511951"/>
            <a:ext cx="6981513" cy="6675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120" y="28693651"/>
            <a:ext cx="5075797" cy="2856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3522" y="26250021"/>
            <a:ext cx="4691799" cy="3123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1319" y="30050715"/>
            <a:ext cx="2876204" cy="1620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213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392</TotalTime>
  <Words>260</Words>
  <Application>Microsoft Office PowerPoint</Application>
  <PresentationFormat>กำหนดเอง</PresentationFormat>
  <Paragraphs>26</Paragraphs>
  <Slides>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</vt:i4>
      </vt:variant>
    </vt:vector>
  </HeadingPairs>
  <TitlesOfParts>
    <vt:vector size="7" baseType="lpstr">
      <vt:lpstr>Angsana New</vt:lpstr>
      <vt:lpstr>Arial</vt:lpstr>
      <vt:lpstr>Calibri</vt:lpstr>
      <vt:lpstr>Calibri Light</vt:lpstr>
      <vt:lpstr>Cordia New</vt:lpstr>
      <vt:lpstr>ธีมของ Office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Advice</dc:creator>
  <cp:lastModifiedBy>Advice</cp:lastModifiedBy>
  <cp:revision>22</cp:revision>
  <dcterms:created xsi:type="dcterms:W3CDTF">2021-04-21T07:44:05Z</dcterms:created>
  <dcterms:modified xsi:type="dcterms:W3CDTF">2021-04-23T02:04:56Z</dcterms:modified>
</cp:coreProperties>
</file>